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423" r:id="rId2"/>
    <p:sldId id="422" r:id="rId3"/>
    <p:sldId id="421" r:id="rId4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79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notesMaster" Target="notesMasters/notesMaster1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FBB10-F8C0-4D8C-83E7-BD77F8096C30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2C3313-9152-4C83-A927-129AAA70584E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0462788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D4BAC6-4D74-429F-93D0-84C681118380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308467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D4BAC6-4D74-429F-93D0-84C681118380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844241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D4BAC6-4D74-429F-93D0-84C681118380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9912901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1EAC079-E658-22C7-039B-F2B944C7239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F55967BC-36F8-7C73-9D01-88BB85A9A7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13BFBA4-D1CA-909D-6B36-EBC4634B9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7A2F1BA-DC6E-0862-EBB8-2F6B0A300F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0212587-8C1D-13A9-AA5C-C0D514A24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338332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629FF6F-77C8-F0D2-FE91-F70D8911D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2F043AE7-C7F1-D5FF-D4DE-E3A5FFCAE9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82E8319-DE8A-9192-D4B5-ECC7D2117E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3A4A95AE-36EE-C5FA-E99A-9B54CCF65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012A17B-7811-1432-9504-E52E2C5B13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002481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269BB065-358C-CE67-4128-75BE15F2AD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E7B83DB-8E9D-654F-CFF4-7DEA5C36ABB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40C47B9-EFB8-4783-2308-DCE890834B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51E4C5B6-5206-1F01-F13E-D936D4F70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B329C73D-15CA-0E74-A5B6-EB4AA4FE1C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478353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E6551F8-79E9-0EDE-DA71-A6FE1E543C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4EC824D-A11D-AC55-419B-8B4ED6D60F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5D50532-9C7E-C244-E86C-BB7BAC7EA6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B4E6FB3-244E-FDDF-F759-574D9DA945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C9F49310-CEF9-6A23-B15F-8B6E1542F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3121037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CADAA33-6B83-E41D-3D29-ED25440B43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1765EC7C-DDDF-4B0B-6EC6-B2EE396C3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EF67D0B-6DE9-971D-BBAF-08D822F8BD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C17588C-5E43-16B6-1B52-27B585517C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AE77CEF-3693-1A2D-28B2-8F979904D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6327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03AA183-CCBA-684C-8DE1-63FD9E2C6D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79616A5-82E6-BC3E-AF83-F0BAA0CDA0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92FE3AB4-A16E-E8E1-27BB-1AE2B7C802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0DB06D32-827C-C8AB-2AC9-0C414366C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6BF4994C-B9AA-A9C3-8CD0-51DD86202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3B54B62-EFFB-E9A6-C8AF-9F91B702B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9330852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4AE1CBC-3815-A54E-C0E8-6475131AFE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9CC2FA68-8E45-7072-737F-ABE22972A8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1EB048E1-A3DE-E2C2-0662-E8B625BEB5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7C4814CD-B45A-C4DA-6F84-52C0BBDACA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78DAEF1C-0B35-C6E0-FA61-C0376D1BB7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4DACC31-AF8B-BF2C-0F4F-2AACC1AB9F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444B8C4F-A479-4C1C-6A35-C737E67FB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D3F329C7-C66A-5749-BFDC-D353A40540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96938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B49AE5C9-F363-F6F5-FB4A-0C564C3FB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A4D60B7E-A11A-E532-6C28-26927CB25E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08C2659F-8240-C1D2-33F4-A71CCABE0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322E61B4-105D-B78F-3EBC-EA4B669F87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7760258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91194FDB-C35A-43D8-F6AF-8911C5EE84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50379C56-6E7E-6D0B-7EBC-D396FADFD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2B1D62D9-2987-4416-5759-5E36D99672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408162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5C53C89-207C-5E2B-54EC-9CF9E7724E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9D7FECE-167C-5152-E357-6859E01CC8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DB3BFBB-A227-9A37-A237-6C9C72E87E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F9B16CF4-A117-2C5E-BB2A-2903738BF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24FC01F7-9D5C-175C-81BF-8E89CD2B0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084D53EF-B5B7-165E-DD3A-D93F35C90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23819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396183A-61CB-BD06-6469-DD061C6B76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AC69F2A2-730A-4119-FFC3-DBE5921732B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72DEE722-D799-44FF-7372-EF6CE16E85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ED81365B-4BC9-9FCC-9E15-42C5E63139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DB425FC-82FB-BADD-D15E-A78E94520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F84C6852-1606-27F3-2F34-4BBB4A630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648152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395C83CE-AE20-C239-403D-51C6131F5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D47A5504-0741-4909-D58C-768D365F68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A94144CE-D464-6A84-4DE6-55A6797FC5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8E9CD1B-AF1E-4798-87F2-692322E70DF7}" type="datetimeFigureOut">
              <a:rPr lang="pl-PL" smtClean="0"/>
              <a:t>17.06.2024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E9C76219-1047-9D9D-E928-176D258A2F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A6C7E12-812C-EF05-65F8-1CE1D3FDF2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CA18D7A-C913-47C2-9F61-D140C87F0330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520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Obraz 27">
            <a:extLst>
              <a:ext uri="{FF2B5EF4-FFF2-40B4-BE49-F238E27FC236}">
                <a16:creationId xmlns:a16="http://schemas.microsoft.com/office/drawing/2014/main" id="{3AD4F555-0924-CA0C-D42A-630F1AF5AC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82775" y="3096486"/>
            <a:ext cx="1562100" cy="1562100"/>
          </a:xfrm>
          <a:prstGeom prst="rect">
            <a:avLst/>
          </a:prstGeom>
        </p:spPr>
      </p:pic>
      <p:sp>
        <p:nvSpPr>
          <p:cNvPr id="26" name="pole tekstowe 25">
            <a:extLst>
              <a:ext uri="{FF2B5EF4-FFF2-40B4-BE49-F238E27FC236}">
                <a16:creationId xmlns:a16="http://schemas.microsoft.com/office/drawing/2014/main" id="{F59BEE8B-6897-06A2-C57B-D2959060AC45}"/>
              </a:ext>
            </a:extLst>
          </p:cNvPr>
          <p:cNvSpPr txBox="1"/>
          <p:nvPr/>
        </p:nvSpPr>
        <p:spPr>
          <a:xfrm>
            <a:off x="625642" y="4037300"/>
            <a:ext cx="3013546" cy="692497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sz="1600" b="1" dirty="0"/>
              <a:t>Nazwa rozsyłu: </a:t>
            </a:r>
            <a:r>
              <a:rPr lang="pl-PL" sz="1600" dirty="0"/>
              <a:t>VW</a:t>
            </a:r>
          </a:p>
          <a:p>
            <a:r>
              <a:rPr lang="pl-PL" sz="1600" b="1" dirty="0"/>
              <a:t>Kąt rozsyłu: </a:t>
            </a:r>
            <a:r>
              <a:rPr lang="pl-PL" sz="1600" b="1" dirty="0">
                <a:solidFill>
                  <a:srgbClr val="FF0000"/>
                </a:solidFill>
              </a:rPr>
              <a:t>102.6</a:t>
            </a:r>
            <a:r>
              <a:rPr lang="pl-PL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⁰ </a:t>
            </a:r>
            <a:r>
              <a:rPr lang="pl-PL" sz="1600" b="1" dirty="0"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pl-PL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100.2 ⁰</a:t>
            </a:r>
          </a:p>
          <a:p>
            <a:r>
              <a:rPr lang="pl-PL" sz="7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</a:t>
            </a:r>
            <a:r>
              <a:rPr lang="pl-PL" sz="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----------- C0-C180   </a:t>
            </a:r>
            <a:r>
              <a:rPr lang="pl-PL" sz="7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--------- C90-C270</a:t>
            </a:r>
            <a:endParaRPr lang="pl-PL" sz="700" b="1" dirty="0">
              <a:solidFill>
                <a:srgbClr val="0070C0"/>
              </a:solidFill>
            </a:endParaRP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17DF3A7B-A2B1-35B6-646E-CA5037880B34}"/>
              </a:ext>
            </a:extLst>
          </p:cNvPr>
          <p:cNvSpPr txBox="1"/>
          <p:nvPr/>
        </p:nvSpPr>
        <p:spPr>
          <a:xfrm>
            <a:off x="540276" y="1010857"/>
            <a:ext cx="2222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VW</a:t>
            </a:r>
          </a:p>
        </p:txBody>
      </p:sp>
      <p:sp>
        <p:nvSpPr>
          <p:cNvPr id="50" name="pole tekstowe 49">
            <a:extLst>
              <a:ext uri="{FF2B5EF4-FFF2-40B4-BE49-F238E27FC236}">
                <a16:creationId xmlns:a16="http://schemas.microsoft.com/office/drawing/2014/main" id="{DADD5C6E-C66A-4FFD-D72B-28FC26863628}"/>
              </a:ext>
            </a:extLst>
          </p:cNvPr>
          <p:cNvSpPr txBox="1"/>
          <p:nvPr/>
        </p:nvSpPr>
        <p:spPr>
          <a:xfrm>
            <a:off x="528620" y="5117413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Strumień świetlny:</a:t>
            </a:r>
          </a:p>
        </p:txBody>
      </p:sp>
      <p:graphicFrame>
        <p:nvGraphicFramePr>
          <p:cNvPr id="52" name="Tabela 4">
            <a:extLst>
              <a:ext uri="{FF2B5EF4-FFF2-40B4-BE49-F238E27FC236}">
                <a16:creationId xmlns:a16="http://schemas.microsoft.com/office/drawing/2014/main" id="{555E174A-F3A2-8F6B-729A-4E97A5BD5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3380037"/>
              </p:ext>
            </p:extLst>
          </p:nvPr>
        </p:nvGraphicFramePr>
        <p:xfrm>
          <a:off x="625642" y="5418858"/>
          <a:ext cx="4924425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3074">
                  <a:extLst>
                    <a:ext uri="{9D8B030D-6E8A-4147-A177-3AD203B41FA5}">
                      <a16:colId xmlns:a16="http://schemas.microsoft.com/office/drawing/2014/main" val="3363428703"/>
                    </a:ext>
                  </a:extLst>
                </a:gridCol>
                <a:gridCol w="1539875">
                  <a:extLst>
                    <a:ext uri="{9D8B030D-6E8A-4147-A177-3AD203B41FA5}">
                      <a16:colId xmlns:a16="http://schemas.microsoft.com/office/drawing/2014/main" val="1319273574"/>
                    </a:ext>
                  </a:extLst>
                </a:gridCol>
                <a:gridCol w="1641476">
                  <a:extLst>
                    <a:ext uri="{9D8B030D-6E8A-4147-A177-3AD203B41FA5}">
                      <a16:colId xmlns:a16="http://schemas.microsoft.com/office/drawing/2014/main" val="3876867283"/>
                    </a:ext>
                  </a:extLst>
                </a:gridCol>
              </a:tblGrid>
              <a:tr h="199434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Parametr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Wersja 1150mm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Wersja 1450mm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154801"/>
                  </a:ext>
                </a:extLst>
              </a:tr>
              <a:tr h="199434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Zakres strumienia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3500-8800lm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10600-12200lm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521328"/>
                  </a:ext>
                </a:extLst>
              </a:tr>
              <a:tr h="271875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Skuteczność świetlna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163-167lm/W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165-166lm/W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90841"/>
                  </a:ext>
                </a:extLst>
              </a:tr>
            </a:tbl>
          </a:graphicData>
        </a:graphic>
      </p:graphicFrame>
      <p:sp>
        <p:nvSpPr>
          <p:cNvPr id="62" name="pole tekstowe 61">
            <a:extLst>
              <a:ext uri="{FF2B5EF4-FFF2-40B4-BE49-F238E27FC236}">
                <a16:creationId xmlns:a16="http://schemas.microsoft.com/office/drawing/2014/main" id="{43F96B16-A3D7-1E4B-DDF5-B6D70B6E3007}"/>
              </a:ext>
            </a:extLst>
          </p:cNvPr>
          <p:cNvSpPr txBox="1"/>
          <p:nvPr/>
        </p:nvSpPr>
        <p:spPr>
          <a:xfrm>
            <a:off x="540276" y="3735855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Parametry ogólne:</a:t>
            </a:r>
          </a:p>
        </p:txBody>
      </p:sp>
      <p:graphicFrame>
        <p:nvGraphicFramePr>
          <p:cNvPr id="63" name="Tabela 62">
            <a:extLst>
              <a:ext uri="{FF2B5EF4-FFF2-40B4-BE49-F238E27FC236}">
                <a16:creationId xmlns:a16="http://schemas.microsoft.com/office/drawing/2014/main" id="{5FA1E8D3-49E5-2F01-6DD1-075E50413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1230877"/>
              </p:ext>
            </p:extLst>
          </p:nvPr>
        </p:nvGraphicFramePr>
        <p:xfrm>
          <a:off x="6200398" y="5085699"/>
          <a:ext cx="5410199" cy="11020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4899">
                  <a:extLst>
                    <a:ext uri="{9D8B030D-6E8A-4147-A177-3AD203B41FA5}">
                      <a16:colId xmlns:a16="http://schemas.microsoft.com/office/drawing/2014/main" val="238504575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134387403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1925793969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364559010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245718380"/>
                    </a:ext>
                  </a:extLst>
                </a:gridCol>
              </a:tblGrid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Wersja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19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28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841880"/>
                  </a:ext>
                </a:extLst>
              </a:tr>
              <a:tr h="370517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1150mm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4500lm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10800lm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7907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1450mm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4500lm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10800lm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361521"/>
                  </a:ext>
                </a:extLst>
              </a:tr>
            </a:tbl>
          </a:graphicData>
        </a:graphic>
      </p:graphicFrame>
      <p:sp>
        <p:nvSpPr>
          <p:cNvPr id="64" name="pole tekstowe 63">
            <a:extLst>
              <a:ext uri="{FF2B5EF4-FFF2-40B4-BE49-F238E27FC236}">
                <a16:creationId xmlns:a16="http://schemas.microsoft.com/office/drawing/2014/main" id="{11A035F8-89FD-F9DF-7F1E-499C8197D8A2}"/>
              </a:ext>
            </a:extLst>
          </p:cNvPr>
          <p:cNvSpPr txBox="1"/>
          <p:nvPr/>
        </p:nvSpPr>
        <p:spPr>
          <a:xfrm>
            <a:off x="6096000" y="4800957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Zakres olśnienia: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2D9D927F-E9B1-60BC-B273-28EFAD437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911649"/>
              </p:ext>
            </p:extLst>
          </p:nvPr>
        </p:nvGraphicFramePr>
        <p:xfrm>
          <a:off x="3060000" y="1332000"/>
          <a:ext cx="6604384" cy="124191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4384">
                  <a:extLst>
                    <a:ext uri="{9D8B030D-6E8A-4147-A177-3AD203B41FA5}">
                      <a16:colId xmlns:a16="http://schemas.microsoft.com/office/drawing/2014/main" val="2145620468"/>
                    </a:ext>
                  </a:extLst>
                </a:gridCol>
              </a:tblGrid>
              <a:tr h="273454">
                <a:tc>
                  <a:txBody>
                    <a:bodyPr/>
                    <a:lstStyle/>
                    <a:p>
                      <a:r>
                        <a:rPr lang="pl-PL" sz="1400" b="1" dirty="0"/>
                        <a:t>Zastosowanie: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416521"/>
                  </a:ext>
                </a:extLst>
              </a:tr>
              <a:tr h="327510">
                <a:tc>
                  <a:txBody>
                    <a:bodyPr/>
                    <a:lstStyle/>
                    <a:p>
                      <a:r>
                        <a:rPr lang="pl-PL" sz="1400" dirty="0"/>
                        <a:t>Oświetlenie ogólne w przestrzeniach otwartych, głównie niskie obiekty.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943762"/>
                  </a:ext>
                </a:extLst>
              </a:tr>
              <a:tr h="273454">
                <a:tc>
                  <a:txBody>
                    <a:bodyPr/>
                    <a:lstStyle/>
                    <a:p>
                      <a:r>
                        <a:rPr lang="pl-PL" sz="1400" b="1" dirty="0"/>
                        <a:t>Sugerowana wysokość montażu: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24627"/>
                  </a:ext>
                </a:extLst>
              </a:tr>
              <a:tr h="297140">
                <a:tc>
                  <a:txBody>
                    <a:bodyPr/>
                    <a:lstStyle/>
                    <a:p>
                      <a:r>
                        <a:rPr lang="pl-PL" sz="1400" dirty="0"/>
                        <a:t>2,5m – 5,0m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123972"/>
                  </a:ext>
                </a:extLst>
              </a:tr>
            </a:tbl>
          </a:graphicData>
        </a:graphic>
      </p:graphicFrame>
      <p:pic>
        <p:nvPicPr>
          <p:cNvPr id="13" name="Obraz 12">
            <a:extLst>
              <a:ext uri="{FF2B5EF4-FFF2-40B4-BE49-F238E27FC236}">
                <a16:creationId xmlns:a16="http://schemas.microsoft.com/office/drawing/2014/main" id="{C03C9FF5-9F48-A61D-E136-0F1CBD918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636" y="75504"/>
            <a:ext cx="1381125" cy="504825"/>
          </a:xfrm>
          <a:prstGeom prst="rect">
            <a:avLst/>
          </a:prstGeom>
        </p:spPr>
      </p:pic>
      <p:sp>
        <p:nvSpPr>
          <p:cNvPr id="14" name="Symbol zastępczy numeru slajdu 21">
            <a:extLst>
              <a:ext uri="{FF2B5EF4-FFF2-40B4-BE49-F238E27FC236}">
                <a16:creationId xmlns:a16="http://schemas.microsoft.com/office/drawing/2014/main" id="{D7A77914-23A3-D14C-EE9D-2C45C2ECF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9580" y="6248516"/>
            <a:ext cx="2743200" cy="365125"/>
          </a:xfrm>
        </p:spPr>
        <p:txBody>
          <a:bodyPr/>
          <a:lstStyle/>
          <a:p>
            <a:fld id="{D8EFDE86-2D87-41DB-BEC6-A1F8F0DB06B7}" type="slidenum">
              <a:rPr lang="pl-PL" sz="2400" b="1" smtClean="0">
                <a:latin typeface="Arial Black" panose="020B0A04020102020204" pitchFamily="34" charset="0"/>
              </a:rPr>
              <a:t>1</a:t>
            </a:fld>
            <a:endParaRPr lang="pl-PL" sz="2400" b="1" dirty="0">
              <a:latin typeface="Arial Black" panose="020B0A0402010202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603D4769-86A8-8D3D-A3E8-0E61C5D174D0}"/>
              </a:ext>
            </a:extLst>
          </p:cNvPr>
          <p:cNvSpPr txBox="1"/>
          <p:nvPr/>
        </p:nvSpPr>
        <p:spPr>
          <a:xfrm>
            <a:off x="426061" y="1440862"/>
            <a:ext cx="247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b="1" dirty="0">
                <a:solidFill>
                  <a:srgbClr val="0070C0"/>
                </a:solidFill>
                <a:latin typeface="Arial Narrow" panose="020B0606020202030204" pitchFamily="34" charset="0"/>
              </a:rPr>
              <a:t>„</a:t>
            </a:r>
            <a:r>
              <a:rPr lang="pl-PL" sz="1100" b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very</a:t>
            </a:r>
            <a:r>
              <a:rPr lang="pl-PL" sz="1100" b="1" dirty="0">
                <a:solidFill>
                  <a:srgbClr val="0070C0"/>
                </a:solidFill>
                <a:latin typeface="Arial Narrow" panose="020B0606020202030204" pitchFamily="34" charset="0"/>
              </a:rPr>
              <a:t> </a:t>
            </a:r>
            <a:r>
              <a:rPr lang="pl-PL" sz="1100" b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wide</a:t>
            </a:r>
            <a:r>
              <a:rPr lang="pl-PL" sz="1100" b="1" dirty="0">
                <a:solidFill>
                  <a:srgbClr val="0070C0"/>
                </a:solidFill>
                <a:latin typeface="Arial Narrow" panose="020B0606020202030204" pitchFamily="34" charset="0"/>
              </a:rPr>
              <a:t>” – bardzo szeroki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86724D00-61D4-646B-A697-0904DE21BFFD}"/>
              </a:ext>
            </a:extLst>
          </p:cNvPr>
          <p:cNvSpPr txBox="1"/>
          <p:nvPr/>
        </p:nvSpPr>
        <p:spPr>
          <a:xfrm>
            <a:off x="6095999" y="6345520"/>
            <a:ext cx="45842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solidFill>
                  <a:srgbClr val="FF0000"/>
                </a:solidFill>
                <a:latin typeface="Arial Narrow" panose="020B0606020202030204" pitchFamily="34" charset="0"/>
              </a:rPr>
              <a:t>X</a:t>
            </a:r>
            <a:r>
              <a:rPr lang="pl-PL" sz="1050" b="1" dirty="0">
                <a:latin typeface="Arial Narrow" panose="020B0606020202030204" pitchFamily="34" charset="0"/>
              </a:rPr>
              <a:t> – parametr niemożliwy do spełniania, </a:t>
            </a:r>
            <a:r>
              <a:rPr lang="pl-PL" sz="1050" b="1" dirty="0">
                <a:solidFill>
                  <a:srgbClr val="00B050"/>
                </a:solidFill>
                <a:latin typeface="Arial Narrow" panose="020B0606020202030204" pitchFamily="34" charset="0"/>
              </a:rPr>
              <a:t>O</a:t>
            </a:r>
            <a:r>
              <a:rPr lang="pl-PL" sz="1050" b="1" dirty="0">
                <a:latin typeface="Arial Narrow" panose="020B0606020202030204" pitchFamily="34" charset="0"/>
              </a:rPr>
              <a:t> – parametr osiągalny w całym typoszeregu</a:t>
            </a:r>
          </a:p>
        </p:txBody>
      </p: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276F8C4F-5171-A337-C4D4-F6AFB1023287}"/>
              </a:ext>
            </a:extLst>
          </p:cNvPr>
          <p:cNvSpPr txBox="1"/>
          <p:nvPr/>
        </p:nvSpPr>
        <p:spPr>
          <a:xfrm>
            <a:off x="6095999" y="6177162"/>
            <a:ext cx="4924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latin typeface="Arial Narrow" panose="020B0606020202030204" pitchFamily="34" charset="0"/>
              </a:rPr>
              <a:t>Graniczny tabelaryczny współczynnik olśnienia dla wymiarów pomieszczenia 4H8H</a:t>
            </a:r>
          </a:p>
        </p:txBody>
      </p:sp>
      <p:sp>
        <p:nvSpPr>
          <p:cNvPr id="10" name="Tytuł 7">
            <a:extLst>
              <a:ext uri="{FF2B5EF4-FFF2-40B4-BE49-F238E27FC236}">
                <a16:creationId xmlns:a16="http://schemas.microsoft.com/office/drawing/2014/main" id="{D34D7FB6-7BBB-EECC-09B0-403BE3B78B24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0738607" cy="448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400" b="1">
                <a:solidFill>
                  <a:srgbClr val="000080"/>
                </a:solidFill>
                <a:latin typeface="Arial Black" panose="020B0A040201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2520: Tytan z soczewkami Linea S</a:t>
            </a:r>
            <a:endParaRPr lang="pl-PL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Obraz 19">
            <a:extLst>
              <a:ext uri="{FF2B5EF4-FFF2-40B4-BE49-F238E27FC236}">
                <a16:creationId xmlns:a16="http://schemas.microsoft.com/office/drawing/2014/main" id="{32D741F2-85E2-2C42-FFE9-ED76860899D4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48000" y="1656000"/>
            <a:ext cx="1980000" cy="19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2" name="Obraz 21">
            <a:extLst>
              <a:ext uri="{FF2B5EF4-FFF2-40B4-BE49-F238E27FC236}">
                <a16:creationId xmlns:a16="http://schemas.microsoft.com/office/drawing/2014/main" id="{FB05E6B9-BD90-DE00-AC05-59FEDBF764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30818" y="3183939"/>
            <a:ext cx="1629592" cy="1474647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A2E80AFE-A8F2-1A5B-21D0-186066D09543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000" y="1260000"/>
            <a:ext cx="1440000" cy="360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pole tekstowe 2">
            <a:extLst>
              <a:ext uri="{FF2B5EF4-FFF2-40B4-BE49-F238E27FC236}">
                <a16:creationId xmlns:a16="http://schemas.microsoft.com/office/drawing/2014/main" id="{86E54987-AAD6-81BA-8C5C-D708C194A59B}"/>
              </a:ext>
            </a:extLst>
          </p:cNvPr>
          <p:cNvSpPr txBox="1"/>
          <p:nvPr/>
        </p:nvSpPr>
        <p:spPr>
          <a:xfrm>
            <a:off x="6095999" y="6513878"/>
            <a:ext cx="4924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solidFill>
                  <a:srgbClr val="FF0000"/>
                </a:solidFill>
                <a:latin typeface="Arial Narrow" panose="020B0606020202030204" pitchFamily="34" charset="0"/>
              </a:rPr>
              <a:t>UWAGA! Obie wersję mają identyczną powierzchnię świecenia!</a:t>
            </a:r>
          </a:p>
        </p:txBody>
      </p:sp>
    </p:spTree>
    <p:extLst>
      <p:ext uri="{BB962C8B-B14F-4D97-AF65-F5344CB8AC3E}">
        <p14:creationId xmlns:p14="http://schemas.microsoft.com/office/powerpoint/2010/main" val="2601869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Obraz 5">
            <a:extLst>
              <a:ext uri="{FF2B5EF4-FFF2-40B4-BE49-F238E27FC236}">
                <a16:creationId xmlns:a16="http://schemas.microsoft.com/office/drawing/2014/main" id="{2FECA44F-7366-CF16-2BA1-E51A43CAB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58963" y="3086788"/>
            <a:ext cx="1609725" cy="1628775"/>
          </a:xfrm>
          <a:prstGeom prst="rect">
            <a:avLst/>
          </a:prstGeom>
        </p:spPr>
      </p:pic>
      <p:sp>
        <p:nvSpPr>
          <p:cNvPr id="26" name="pole tekstowe 25">
            <a:extLst>
              <a:ext uri="{FF2B5EF4-FFF2-40B4-BE49-F238E27FC236}">
                <a16:creationId xmlns:a16="http://schemas.microsoft.com/office/drawing/2014/main" id="{F59BEE8B-6897-06A2-C57B-D2959060AC45}"/>
              </a:ext>
            </a:extLst>
          </p:cNvPr>
          <p:cNvSpPr txBox="1"/>
          <p:nvPr/>
        </p:nvSpPr>
        <p:spPr>
          <a:xfrm>
            <a:off x="625642" y="4037300"/>
            <a:ext cx="3013546" cy="692497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sz="1600" b="1" dirty="0"/>
              <a:t>Nazwa rozsyłu: </a:t>
            </a:r>
            <a:r>
              <a:rPr lang="pl-PL" sz="1600" dirty="0"/>
              <a:t>MW</a:t>
            </a:r>
          </a:p>
          <a:p>
            <a:r>
              <a:rPr lang="pl-PL" sz="1600" b="1" dirty="0"/>
              <a:t>Kąt rozsyłu: </a:t>
            </a:r>
            <a:r>
              <a:rPr lang="pl-PL" sz="1600" b="1" dirty="0">
                <a:solidFill>
                  <a:srgbClr val="FF0000"/>
                </a:solidFill>
              </a:rPr>
              <a:t>87.6</a:t>
            </a:r>
            <a:r>
              <a:rPr lang="pl-PL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⁰ </a:t>
            </a:r>
            <a:r>
              <a:rPr lang="pl-PL" sz="1600" b="1" dirty="0"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pl-PL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85.2⁰</a:t>
            </a:r>
            <a:r>
              <a:rPr lang="pl-PL" sz="7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   	        </a:t>
            </a:r>
            <a:r>
              <a:rPr lang="pl-PL" sz="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----------- C0-C180   </a:t>
            </a:r>
            <a:r>
              <a:rPr lang="pl-PL" sz="7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--------- C90-C270</a:t>
            </a:r>
            <a:endParaRPr lang="pl-PL" sz="700" b="1" dirty="0">
              <a:solidFill>
                <a:srgbClr val="0070C0"/>
              </a:solidFill>
            </a:endParaRP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17DF3A7B-A2B1-35B6-646E-CA5037880B34}"/>
              </a:ext>
            </a:extLst>
          </p:cNvPr>
          <p:cNvSpPr txBox="1"/>
          <p:nvPr/>
        </p:nvSpPr>
        <p:spPr>
          <a:xfrm>
            <a:off x="540276" y="1010857"/>
            <a:ext cx="2222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MW</a:t>
            </a:r>
          </a:p>
        </p:txBody>
      </p:sp>
      <p:sp>
        <p:nvSpPr>
          <p:cNvPr id="50" name="pole tekstowe 49">
            <a:extLst>
              <a:ext uri="{FF2B5EF4-FFF2-40B4-BE49-F238E27FC236}">
                <a16:creationId xmlns:a16="http://schemas.microsoft.com/office/drawing/2014/main" id="{DADD5C6E-C66A-4FFD-D72B-28FC26863628}"/>
              </a:ext>
            </a:extLst>
          </p:cNvPr>
          <p:cNvSpPr txBox="1"/>
          <p:nvPr/>
        </p:nvSpPr>
        <p:spPr>
          <a:xfrm>
            <a:off x="528620" y="5117413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Strumień świetlny:</a:t>
            </a:r>
          </a:p>
        </p:txBody>
      </p:sp>
      <p:graphicFrame>
        <p:nvGraphicFramePr>
          <p:cNvPr id="52" name="Tabela 4">
            <a:extLst>
              <a:ext uri="{FF2B5EF4-FFF2-40B4-BE49-F238E27FC236}">
                <a16:creationId xmlns:a16="http://schemas.microsoft.com/office/drawing/2014/main" id="{555E174A-F3A2-8F6B-729A-4E97A5BD5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480919"/>
              </p:ext>
            </p:extLst>
          </p:nvPr>
        </p:nvGraphicFramePr>
        <p:xfrm>
          <a:off x="625642" y="5418858"/>
          <a:ext cx="4924425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3074">
                  <a:extLst>
                    <a:ext uri="{9D8B030D-6E8A-4147-A177-3AD203B41FA5}">
                      <a16:colId xmlns:a16="http://schemas.microsoft.com/office/drawing/2014/main" val="3363428703"/>
                    </a:ext>
                  </a:extLst>
                </a:gridCol>
                <a:gridCol w="1539875">
                  <a:extLst>
                    <a:ext uri="{9D8B030D-6E8A-4147-A177-3AD203B41FA5}">
                      <a16:colId xmlns:a16="http://schemas.microsoft.com/office/drawing/2014/main" val="1319273574"/>
                    </a:ext>
                  </a:extLst>
                </a:gridCol>
                <a:gridCol w="1641476">
                  <a:extLst>
                    <a:ext uri="{9D8B030D-6E8A-4147-A177-3AD203B41FA5}">
                      <a16:colId xmlns:a16="http://schemas.microsoft.com/office/drawing/2014/main" val="3876867283"/>
                    </a:ext>
                  </a:extLst>
                </a:gridCol>
              </a:tblGrid>
              <a:tr h="199434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Parametr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Wersja 1150mm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Wersja 1450mm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154801"/>
                  </a:ext>
                </a:extLst>
              </a:tr>
              <a:tr h="199434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Zakres strumienia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3500-8800lm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10600-12200lm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521328"/>
                  </a:ext>
                </a:extLst>
              </a:tr>
              <a:tr h="271875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Skuteczność świetlna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163-167lm/W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165-166lm/W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90841"/>
                  </a:ext>
                </a:extLst>
              </a:tr>
            </a:tbl>
          </a:graphicData>
        </a:graphic>
      </p:graphicFrame>
      <p:sp>
        <p:nvSpPr>
          <p:cNvPr id="62" name="pole tekstowe 61">
            <a:extLst>
              <a:ext uri="{FF2B5EF4-FFF2-40B4-BE49-F238E27FC236}">
                <a16:creationId xmlns:a16="http://schemas.microsoft.com/office/drawing/2014/main" id="{43F96B16-A3D7-1E4B-DDF5-B6D70B6E3007}"/>
              </a:ext>
            </a:extLst>
          </p:cNvPr>
          <p:cNvSpPr txBox="1"/>
          <p:nvPr/>
        </p:nvSpPr>
        <p:spPr>
          <a:xfrm>
            <a:off x="540276" y="3735855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Parametry ogólne:</a:t>
            </a:r>
          </a:p>
        </p:txBody>
      </p:sp>
      <p:graphicFrame>
        <p:nvGraphicFramePr>
          <p:cNvPr id="63" name="Tabela 62">
            <a:extLst>
              <a:ext uri="{FF2B5EF4-FFF2-40B4-BE49-F238E27FC236}">
                <a16:creationId xmlns:a16="http://schemas.microsoft.com/office/drawing/2014/main" id="{5FA1E8D3-49E5-2F01-6DD1-075E50413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033968"/>
              </p:ext>
            </p:extLst>
          </p:nvPr>
        </p:nvGraphicFramePr>
        <p:xfrm>
          <a:off x="6200398" y="5085699"/>
          <a:ext cx="5410199" cy="11020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4899">
                  <a:extLst>
                    <a:ext uri="{9D8B030D-6E8A-4147-A177-3AD203B41FA5}">
                      <a16:colId xmlns:a16="http://schemas.microsoft.com/office/drawing/2014/main" val="238504575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134387403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1925793969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364559010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245718380"/>
                    </a:ext>
                  </a:extLst>
                </a:gridCol>
              </a:tblGrid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Wersja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19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28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841880"/>
                  </a:ext>
                </a:extLst>
              </a:tr>
              <a:tr h="370517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1150mm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7100lm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7907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1450mm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7100lm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361521"/>
                  </a:ext>
                </a:extLst>
              </a:tr>
            </a:tbl>
          </a:graphicData>
        </a:graphic>
      </p:graphicFrame>
      <p:sp>
        <p:nvSpPr>
          <p:cNvPr id="64" name="pole tekstowe 63">
            <a:extLst>
              <a:ext uri="{FF2B5EF4-FFF2-40B4-BE49-F238E27FC236}">
                <a16:creationId xmlns:a16="http://schemas.microsoft.com/office/drawing/2014/main" id="{11A035F8-89FD-F9DF-7F1E-499C8197D8A2}"/>
              </a:ext>
            </a:extLst>
          </p:cNvPr>
          <p:cNvSpPr txBox="1"/>
          <p:nvPr/>
        </p:nvSpPr>
        <p:spPr>
          <a:xfrm>
            <a:off x="6096000" y="4800957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Zakres olśnienia:</a:t>
            </a:r>
          </a:p>
        </p:txBody>
      </p: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54206CF4-00E4-6F64-4C4C-FF00932F215D}"/>
              </a:ext>
            </a:extLst>
          </p:cNvPr>
          <p:cNvSpPr txBox="1"/>
          <p:nvPr/>
        </p:nvSpPr>
        <p:spPr>
          <a:xfrm>
            <a:off x="6095999" y="6177162"/>
            <a:ext cx="4924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latin typeface="Arial Narrow" panose="020B0606020202030204" pitchFamily="34" charset="0"/>
              </a:rPr>
              <a:t>Graniczny tabelaryczny współczynnik olśnienia dla wymiarów pomieszczenia 4H8H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2D9D927F-E9B1-60BC-B273-28EFAD437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855335"/>
              </p:ext>
            </p:extLst>
          </p:nvPr>
        </p:nvGraphicFramePr>
        <p:xfrm>
          <a:off x="3060000" y="1332000"/>
          <a:ext cx="6604384" cy="143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4384">
                  <a:extLst>
                    <a:ext uri="{9D8B030D-6E8A-4147-A177-3AD203B41FA5}">
                      <a16:colId xmlns:a16="http://schemas.microsoft.com/office/drawing/2014/main" val="2145620468"/>
                    </a:ext>
                  </a:extLst>
                </a:gridCol>
              </a:tblGrid>
              <a:tr h="273454">
                <a:tc>
                  <a:txBody>
                    <a:bodyPr/>
                    <a:lstStyle/>
                    <a:p>
                      <a:r>
                        <a:rPr lang="pl-PL" sz="1400" b="1" dirty="0"/>
                        <a:t>Zastosowanie: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416521"/>
                  </a:ext>
                </a:extLst>
              </a:tr>
              <a:tr h="327510">
                <a:tc>
                  <a:txBody>
                    <a:bodyPr/>
                    <a:lstStyle/>
                    <a:p>
                      <a:r>
                        <a:rPr lang="pl-PL" sz="1400" dirty="0"/>
                        <a:t>Oświetlenie ogólne powierzchni otwartych w halach przemysłowych i magazynowych, warsztatach.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943762"/>
                  </a:ext>
                </a:extLst>
              </a:tr>
              <a:tr h="273454">
                <a:tc>
                  <a:txBody>
                    <a:bodyPr/>
                    <a:lstStyle/>
                    <a:p>
                      <a:r>
                        <a:rPr lang="pl-PL" sz="1400" b="1" dirty="0"/>
                        <a:t>Sugerowana wysokość montażu: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24627"/>
                  </a:ext>
                </a:extLst>
              </a:tr>
              <a:tr h="297140">
                <a:tc>
                  <a:txBody>
                    <a:bodyPr/>
                    <a:lstStyle/>
                    <a:p>
                      <a:r>
                        <a:rPr lang="pl-PL" sz="1400" dirty="0"/>
                        <a:t>3,0m – 6,0m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123972"/>
                  </a:ext>
                </a:extLst>
              </a:tr>
            </a:tbl>
          </a:graphicData>
        </a:graphic>
      </p:graphicFrame>
      <p:pic>
        <p:nvPicPr>
          <p:cNvPr id="13" name="Obraz 12">
            <a:extLst>
              <a:ext uri="{FF2B5EF4-FFF2-40B4-BE49-F238E27FC236}">
                <a16:creationId xmlns:a16="http://schemas.microsoft.com/office/drawing/2014/main" id="{C03C9FF5-9F48-A61D-E136-0F1CBD918B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7636" y="75504"/>
            <a:ext cx="1381125" cy="504825"/>
          </a:xfrm>
          <a:prstGeom prst="rect">
            <a:avLst/>
          </a:prstGeom>
        </p:spPr>
      </p:pic>
      <p:sp>
        <p:nvSpPr>
          <p:cNvPr id="14" name="Symbol zastępczy numeru slajdu 21">
            <a:extLst>
              <a:ext uri="{FF2B5EF4-FFF2-40B4-BE49-F238E27FC236}">
                <a16:creationId xmlns:a16="http://schemas.microsoft.com/office/drawing/2014/main" id="{D7A77914-23A3-D14C-EE9D-2C45C2ECF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9580" y="6248516"/>
            <a:ext cx="2743200" cy="365125"/>
          </a:xfrm>
        </p:spPr>
        <p:txBody>
          <a:bodyPr/>
          <a:lstStyle/>
          <a:p>
            <a:fld id="{D8EFDE86-2D87-41DB-BEC6-A1F8F0DB06B7}" type="slidenum">
              <a:rPr lang="pl-PL" sz="2400" b="1" smtClean="0">
                <a:latin typeface="Arial Black" panose="020B0A04020102020204" pitchFamily="34" charset="0"/>
              </a:rPr>
              <a:t>2</a:t>
            </a:fld>
            <a:endParaRPr lang="pl-PL" sz="2400" b="1" dirty="0">
              <a:latin typeface="Arial Black" panose="020B0A0402010202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603D4769-86A8-8D3D-A3E8-0E61C5D174D0}"/>
              </a:ext>
            </a:extLst>
          </p:cNvPr>
          <p:cNvSpPr txBox="1"/>
          <p:nvPr/>
        </p:nvSpPr>
        <p:spPr>
          <a:xfrm>
            <a:off x="426061" y="1440862"/>
            <a:ext cx="247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b="1" dirty="0">
                <a:solidFill>
                  <a:srgbClr val="0070C0"/>
                </a:solidFill>
                <a:latin typeface="Arial Narrow" panose="020B0606020202030204" pitchFamily="34" charset="0"/>
              </a:rPr>
              <a:t>„medium </a:t>
            </a:r>
            <a:r>
              <a:rPr lang="pl-PL" sz="1100" b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wide</a:t>
            </a:r>
            <a:r>
              <a:rPr lang="pl-PL" sz="1100" b="1" dirty="0">
                <a:solidFill>
                  <a:srgbClr val="0070C0"/>
                </a:solidFill>
                <a:latin typeface="Arial Narrow" panose="020B0606020202030204" pitchFamily="34" charset="0"/>
              </a:rPr>
              <a:t>” – średni szeroki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86724D00-61D4-646B-A697-0904DE21BFFD}"/>
              </a:ext>
            </a:extLst>
          </p:cNvPr>
          <p:cNvSpPr txBox="1"/>
          <p:nvPr/>
        </p:nvSpPr>
        <p:spPr>
          <a:xfrm>
            <a:off x="6095999" y="6345520"/>
            <a:ext cx="45842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solidFill>
                  <a:srgbClr val="FF0000"/>
                </a:solidFill>
                <a:latin typeface="Arial Narrow" panose="020B0606020202030204" pitchFamily="34" charset="0"/>
              </a:rPr>
              <a:t>X</a:t>
            </a:r>
            <a:r>
              <a:rPr lang="pl-PL" sz="1050" b="1" dirty="0">
                <a:latin typeface="Arial Narrow" panose="020B0606020202030204" pitchFamily="34" charset="0"/>
              </a:rPr>
              <a:t> – parametr niemożliwy do spełniania, </a:t>
            </a:r>
            <a:r>
              <a:rPr lang="pl-PL" sz="1050" b="1" dirty="0">
                <a:solidFill>
                  <a:srgbClr val="00B050"/>
                </a:solidFill>
                <a:latin typeface="Arial Narrow" panose="020B0606020202030204" pitchFamily="34" charset="0"/>
              </a:rPr>
              <a:t>O</a:t>
            </a:r>
            <a:r>
              <a:rPr lang="pl-PL" sz="1050" b="1" dirty="0">
                <a:latin typeface="Arial Narrow" panose="020B0606020202030204" pitchFamily="34" charset="0"/>
              </a:rPr>
              <a:t> – parametr osiągalny w całym typoszeregu</a:t>
            </a: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D53D1961-3484-6059-DD9B-4F3F8D47C131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648000" y="1656000"/>
            <a:ext cx="1980000" cy="19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Obraz 10">
            <a:extLst>
              <a:ext uri="{FF2B5EF4-FFF2-40B4-BE49-F238E27FC236}">
                <a16:creationId xmlns:a16="http://schemas.microsoft.com/office/drawing/2014/main" id="{6C513F7E-1FE0-3011-D048-3E0B239FBF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4014" y="3096837"/>
            <a:ext cx="1704115" cy="1590866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B812C6DD-8E43-BCF1-1A6C-22D917E55D87}"/>
              </a:ext>
            </a:extLst>
          </p:cNvPr>
          <p:cNvSpPr txBox="1"/>
          <p:nvPr/>
        </p:nvSpPr>
        <p:spPr>
          <a:xfrm>
            <a:off x="6095999" y="6513878"/>
            <a:ext cx="4924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solidFill>
                  <a:srgbClr val="FF0000"/>
                </a:solidFill>
                <a:latin typeface="Arial Narrow" panose="020B0606020202030204" pitchFamily="34" charset="0"/>
              </a:rPr>
              <a:t>UWAGA! Obie wersję mają identyczną powierzchnię świecenia!</a:t>
            </a:r>
          </a:p>
        </p:txBody>
      </p:sp>
      <p:sp>
        <p:nvSpPr>
          <p:cNvPr id="20" name="Tytuł 7">
            <a:extLst>
              <a:ext uri="{FF2B5EF4-FFF2-40B4-BE49-F238E27FC236}">
                <a16:creationId xmlns:a16="http://schemas.microsoft.com/office/drawing/2014/main" id="{72BC4DFD-6C9D-ACBF-281E-77176F07085C}"/>
              </a:ext>
            </a:extLst>
          </p:cNvPr>
          <p:cNvSpPr txBox="1">
            <a:spLocks/>
          </p:cNvSpPr>
          <p:nvPr/>
        </p:nvSpPr>
        <p:spPr>
          <a:xfrm>
            <a:off x="838199" y="365125"/>
            <a:ext cx="10738607" cy="44860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l-PL" sz="2400" b="1">
                <a:solidFill>
                  <a:srgbClr val="000080"/>
                </a:solidFill>
                <a:latin typeface="Arial Black" panose="020B0A040201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2520: Tytan z soczewkami Linea S</a:t>
            </a:r>
            <a:endParaRPr lang="pl-PL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Obraz 21">
            <a:extLst>
              <a:ext uri="{FF2B5EF4-FFF2-40B4-BE49-F238E27FC236}">
                <a16:creationId xmlns:a16="http://schemas.microsoft.com/office/drawing/2014/main" id="{79AD62EB-1A35-9681-30CD-50C619841DE9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000" y="1260000"/>
            <a:ext cx="1440000" cy="3600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753566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Obraz 33">
            <a:extLst>
              <a:ext uri="{FF2B5EF4-FFF2-40B4-BE49-F238E27FC236}">
                <a16:creationId xmlns:a16="http://schemas.microsoft.com/office/drawing/2014/main" id="{ADC2F5F7-E06E-DA14-8A19-49300EF3F3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25196" y="3191206"/>
            <a:ext cx="1642894" cy="1496497"/>
          </a:xfrm>
          <a:prstGeom prst="rect">
            <a:avLst/>
          </a:prstGeom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728665DB-5497-F226-DD31-197AA755B3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668" y="3086788"/>
            <a:ext cx="1038225" cy="1647825"/>
          </a:xfrm>
          <a:prstGeom prst="rect">
            <a:avLst/>
          </a:prstGeom>
        </p:spPr>
      </p:pic>
      <p:sp>
        <p:nvSpPr>
          <p:cNvPr id="26" name="pole tekstowe 25">
            <a:extLst>
              <a:ext uri="{FF2B5EF4-FFF2-40B4-BE49-F238E27FC236}">
                <a16:creationId xmlns:a16="http://schemas.microsoft.com/office/drawing/2014/main" id="{F59BEE8B-6897-06A2-C57B-D2959060AC45}"/>
              </a:ext>
            </a:extLst>
          </p:cNvPr>
          <p:cNvSpPr txBox="1"/>
          <p:nvPr/>
        </p:nvSpPr>
        <p:spPr>
          <a:xfrm>
            <a:off x="625642" y="4037300"/>
            <a:ext cx="3013546" cy="692497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l-PL" sz="1600" b="1" dirty="0"/>
              <a:t>Nazwa rozsyłu: </a:t>
            </a:r>
            <a:r>
              <a:rPr lang="pl-PL" sz="1600" dirty="0"/>
              <a:t>SW</a:t>
            </a:r>
          </a:p>
          <a:p>
            <a:r>
              <a:rPr lang="pl-PL" sz="1600" b="1" dirty="0"/>
              <a:t>Kąt rozsyłu: </a:t>
            </a:r>
            <a:r>
              <a:rPr lang="pl-PL" sz="1600" b="1" dirty="0">
                <a:solidFill>
                  <a:srgbClr val="FF0000"/>
                </a:solidFill>
              </a:rPr>
              <a:t>70.8</a:t>
            </a:r>
            <a:r>
              <a:rPr lang="pl-PL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⁰ </a:t>
            </a:r>
            <a:r>
              <a:rPr lang="pl-PL" sz="1600" b="1" dirty="0"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pl-PL" sz="1600" b="1" dirty="0">
                <a:solidFill>
                  <a:srgbClr val="0070C0"/>
                </a:solidFill>
                <a:cs typeface="Calibri" panose="020F0502020204030204" pitchFamily="34" charset="0"/>
              </a:rPr>
              <a:t>71.0</a:t>
            </a:r>
            <a:r>
              <a:rPr lang="pl-PL" sz="16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⁰</a:t>
            </a:r>
            <a:r>
              <a:rPr lang="pl-PL" sz="1600" b="1" dirty="0">
                <a:solidFill>
                  <a:srgbClr val="0070C0"/>
                </a:solidFill>
                <a:cs typeface="Calibri" panose="020F0502020204030204" pitchFamily="34" charset="0"/>
              </a:rPr>
              <a:t> </a:t>
            </a:r>
          </a:p>
          <a:p>
            <a:r>
              <a:rPr lang="pl-PL" sz="700" b="1" dirty="0">
                <a:solidFill>
                  <a:srgbClr val="00B0F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                                                  </a:t>
            </a:r>
            <a:r>
              <a:rPr lang="pl-PL" sz="7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----------- C0-C180   </a:t>
            </a:r>
            <a:r>
              <a:rPr lang="pl-PL" sz="700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--------- C90-C270</a:t>
            </a:r>
            <a:endParaRPr lang="pl-PL" sz="700" b="1" dirty="0">
              <a:solidFill>
                <a:srgbClr val="0070C0"/>
              </a:solidFill>
            </a:endParaRPr>
          </a:p>
        </p:txBody>
      </p:sp>
      <p:sp>
        <p:nvSpPr>
          <p:cNvPr id="39" name="Tytuł 7">
            <a:extLst>
              <a:ext uri="{FF2B5EF4-FFF2-40B4-BE49-F238E27FC236}">
                <a16:creationId xmlns:a16="http://schemas.microsoft.com/office/drawing/2014/main" id="{8E7466D2-EDCE-FB54-401A-DB943F606F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5"/>
            <a:ext cx="10738607" cy="448607"/>
          </a:xfrm>
        </p:spPr>
        <p:txBody>
          <a:bodyPr>
            <a:noAutofit/>
          </a:bodyPr>
          <a:lstStyle/>
          <a:p>
            <a:pPr algn="ctr"/>
            <a:r>
              <a:rPr lang="pl-PL" sz="2400" b="1" dirty="0">
                <a:solidFill>
                  <a:srgbClr val="000080"/>
                </a:solidFill>
                <a:effectLst/>
                <a:latin typeface="Arial Black" panose="020B0A040201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2520: Tytan z soczewkami Linea S</a:t>
            </a:r>
            <a:endParaRPr lang="pl-PL" sz="3600" b="1" dirty="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pole tekstowe 39">
            <a:extLst>
              <a:ext uri="{FF2B5EF4-FFF2-40B4-BE49-F238E27FC236}">
                <a16:creationId xmlns:a16="http://schemas.microsoft.com/office/drawing/2014/main" id="{17DF3A7B-A2B1-35B6-646E-CA5037880B34}"/>
              </a:ext>
            </a:extLst>
          </p:cNvPr>
          <p:cNvSpPr txBox="1"/>
          <p:nvPr/>
        </p:nvSpPr>
        <p:spPr>
          <a:xfrm>
            <a:off x="540276" y="1010857"/>
            <a:ext cx="22229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3200" b="1" dirty="0">
                <a:solidFill>
                  <a:srgbClr val="0070C0"/>
                </a:solidFill>
                <a:latin typeface="Arial Black" panose="020B0A04020102020204" pitchFamily="34" charset="0"/>
              </a:rPr>
              <a:t>SW</a:t>
            </a:r>
          </a:p>
        </p:txBody>
      </p:sp>
      <p:sp>
        <p:nvSpPr>
          <p:cNvPr id="50" name="pole tekstowe 49">
            <a:extLst>
              <a:ext uri="{FF2B5EF4-FFF2-40B4-BE49-F238E27FC236}">
                <a16:creationId xmlns:a16="http://schemas.microsoft.com/office/drawing/2014/main" id="{DADD5C6E-C66A-4FFD-D72B-28FC26863628}"/>
              </a:ext>
            </a:extLst>
          </p:cNvPr>
          <p:cNvSpPr txBox="1"/>
          <p:nvPr/>
        </p:nvSpPr>
        <p:spPr>
          <a:xfrm>
            <a:off x="528620" y="5117413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Strumień świetlny:</a:t>
            </a:r>
          </a:p>
        </p:txBody>
      </p:sp>
      <p:graphicFrame>
        <p:nvGraphicFramePr>
          <p:cNvPr id="52" name="Tabela 4">
            <a:extLst>
              <a:ext uri="{FF2B5EF4-FFF2-40B4-BE49-F238E27FC236}">
                <a16:creationId xmlns:a16="http://schemas.microsoft.com/office/drawing/2014/main" id="{555E174A-F3A2-8F6B-729A-4E97A5BD5F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0283026"/>
              </p:ext>
            </p:extLst>
          </p:nvPr>
        </p:nvGraphicFramePr>
        <p:xfrm>
          <a:off x="625642" y="5418858"/>
          <a:ext cx="4924425" cy="82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43074">
                  <a:extLst>
                    <a:ext uri="{9D8B030D-6E8A-4147-A177-3AD203B41FA5}">
                      <a16:colId xmlns:a16="http://schemas.microsoft.com/office/drawing/2014/main" val="3363428703"/>
                    </a:ext>
                  </a:extLst>
                </a:gridCol>
                <a:gridCol w="1539875">
                  <a:extLst>
                    <a:ext uri="{9D8B030D-6E8A-4147-A177-3AD203B41FA5}">
                      <a16:colId xmlns:a16="http://schemas.microsoft.com/office/drawing/2014/main" val="1319273574"/>
                    </a:ext>
                  </a:extLst>
                </a:gridCol>
                <a:gridCol w="1641476">
                  <a:extLst>
                    <a:ext uri="{9D8B030D-6E8A-4147-A177-3AD203B41FA5}">
                      <a16:colId xmlns:a16="http://schemas.microsoft.com/office/drawing/2014/main" val="3876867283"/>
                    </a:ext>
                  </a:extLst>
                </a:gridCol>
              </a:tblGrid>
              <a:tr h="199434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Parametr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Wersja 1150mm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>
                          <a:solidFill>
                            <a:schemeClr val="tx1"/>
                          </a:solidFill>
                        </a:rPr>
                        <a:t>Wersja 1450mm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2154801"/>
                  </a:ext>
                </a:extLst>
              </a:tr>
              <a:tr h="199434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Zakres strumienia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3500-8800lm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10600-12200lm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521328"/>
                  </a:ext>
                </a:extLst>
              </a:tr>
              <a:tr h="271875">
                <a:tc>
                  <a:txBody>
                    <a:bodyPr/>
                    <a:lstStyle/>
                    <a:p>
                      <a:pPr algn="ctr"/>
                      <a:r>
                        <a:rPr lang="pl-PL" sz="1200" b="1" dirty="0"/>
                        <a:t>Skuteczność świetlna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163-167lm/W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00" dirty="0"/>
                        <a:t>165-166lm/W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90841"/>
                  </a:ext>
                </a:extLst>
              </a:tr>
            </a:tbl>
          </a:graphicData>
        </a:graphic>
      </p:graphicFrame>
      <p:sp>
        <p:nvSpPr>
          <p:cNvPr id="62" name="pole tekstowe 61">
            <a:extLst>
              <a:ext uri="{FF2B5EF4-FFF2-40B4-BE49-F238E27FC236}">
                <a16:creationId xmlns:a16="http://schemas.microsoft.com/office/drawing/2014/main" id="{43F96B16-A3D7-1E4B-DDF5-B6D70B6E3007}"/>
              </a:ext>
            </a:extLst>
          </p:cNvPr>
          <p:cNvSpPr txBox="1"/>
          <p:nvPr/>
        </p:nvSpPr>
        <p:spPr>
          <a:xfrm>
            <a:off x="540276" y="3735855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Parametry ogólne:</a:t>
            </a:r>
          </a:p>
        </p:txBody>
      </p:sp>
      <p:graphicFrame>
        <p:nvGraphicFramePr>
          <p:cNvPr id="63" name="Tabela 62">
            <a:extLst>
              <a:ext uri="{FF2B5EF4-FFF2-40B4-BE49-F238E27FC236}">
                <a16:creationId xmlns:a16="http://schemas.microsoft.com/office/drawing/2014/main" id="{5FA1E8D3-49E5-2F01-6DD1-075E50413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849423"/>
              </p:ext>
            </p:extLst>
          </p:nvPr>
        </p:nvGraphicFramePr>
        <p:xfrm>
          <a:off x="6200398" y="5085699"/>
          <a:ext cx="5410199" cy="110203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04899">
                  <a:extLst>
                    <a:ext uri="{9D8B030D-6E8A-4147-A177-3AD203B41FA5}">
                      <a16:colId xmlns:a16="http://schemas.microsoft.com/office/drawing/2014/main" val="238504575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1343874034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1925793969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364559010"/>
                    </a:ext>
                  </a:extLst>
                </a:gridCol>
                <a:gridCol w="1076325">
                  <a:extLst>
                    <a:ext uri="{9D8B030D-6E8A-4147-A177-3AD203B41FA5}">
                      <a16:colId xmlns:a16="http://schemas.microsoft.com/office/drawing/2014/main" val="2245718380"/>
                    </a:ext>
                  </a:extLst>
                </a:gridCol>
              </a:tblGrid>
              <a:tr h="354791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Wersja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19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22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25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RUG</a:t>
                      </a:r>
                      <a:r>
                        <a:rPr lang="pl-PL" b="1" baseline="-25000" dirty="0"/>
                        <a:t>L</a:t>
                      </a:r>
                      <a:r>
                        <a:rPr lang="pl-PL" b="1" dirty="0"/>
                        <a:t>28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841880"/>
                  </a:ext>
                </a:extLst>
              </a:tr>
              <a:tr h="370517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1150mm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b="1" dirty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7700lm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47907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pl-PL" b="1" dirty="0"/>
                        <a:t>1450mm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b="1" dirty="0">
                          <a:solidFill>
                            <a:srgbClr val="FF0000"/>
                          </a:solidFill>
                        </a:rPr>
                        <a:t>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7700lm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>
                          <a:solidFill>
                            <a:srgbClr val="00B050"/>
                          </a:solidFill>
                        </a:rPr>
                        <a:t>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6361521"/>
                  </a:ext>
                </a:extLst>
              </a:tr>
            </a:tbl>
          </a:graphicData>
        </a:graphic>
      </p:graphicFrame>
      <p:sp>
        <p:nvSpPr>
          <p:cNvPr id="64" name="pole tekstowe 63">
            <a:extLst>
              <a:ext uri="{FF2B5EF4-FFF2-40B4-BE49-F238E27FC236}">
                <a16:creationId xmlns:a16="http://schemas.microsoft.com/office/drawing/2014/main" id="{11A035F8-89FD-F9DF-7F1E-499C8197D8A2}"/>
              </a:ext>
            </a:extLst>
          </p:cNvPr>
          <p:cNvSpPr txBox="1"/>
          <p:nvPr/>
        </p:nvSpPr>
        <p:spPr>
          <a:xfrm>
            <a:off x="6096000" y="4800957"/>
            <a:ext cx="25618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600" b="1" dirty="0">
                <a:latin typeface="Arial Black" panose="020B0A04020102020204" pitchFamily="34" charset="0"/>
              </a:rPr>
              <a:t>Zakres olśnienia:</a:t>
            </a:r>
          </a:p>
        </p:txBody>
      </p:sp>
      <p:graphicFrame>
        <p:nvGraphicFramePr>
          <p:cNvPr id="9" name="Tabela 8">
            <a:extLst>
              <a:ext uri="{FF2B5EF4-FFF2-40B4-BE49-F238E27FC236}">
                <a16:creationId xmlns:a16="http://schemas.microsoft.com/office/drawing/2014/main" id="{2D9D927F-E9B1-60BC-B273-28EFAD437D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4513090"/>
              </p:ext>
            </p:extLst>
          </p:nvPr>
        </p:nvGraphicFramePr>
        <p:xfrm>
          <a:off x="3060000" y="1332000"/>
          <a:ext cx="6604384" cy="1432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604384">
                  <a:extLst>
                    <a:ext uri="{9D8B030D-6E8A-4147-A177-3AD203B41FA5}">
                      <a16:colId xmlns:a16="http://schemas.microsoft.com/office/drawing/2014/main" val="2145620468"/>
                    </a:ext>
                  </a:extLst>
                </a:gridCol>
              </a:tblGrid>
              <a:tr h="273454">
                <a:tc>
                  <a:txBody>
                    <a:bodyPr/>
                    <a:lstStyle/>
                    <a:p>
                      <a:r>
                        <a:rPr lang="pl-PL" sz="1400" b="1" dirty="0"/>
                        <a:t>Zastosowanie: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5416521"/>
                  </a:ext>
                </a:extLst>
              </a:tr>
              <a:tr h="327510">
                <a:tc>
                  <a:txBody>
                    <a:bodyPr/>
                    <a:lstStyle/>
                    <a:p>
                      <a:r>
                        <a:rPr lang="pl-PL" sz="1400" dirty="0"/>
                        <a:t>Oświetlenie ogólne powierzchni otwartych w halach przemysłowych i magazynowych, warsztatach.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17943762"/>
                  </a:ext>
                </a:extLst>
              </a:tr>
              <a:tr h="273454">
                <a:tc>
                  <a:txBody>
                    <a:bodyPr/>
                    <a:lstStyle/>
                    <a:p>
                      <a:r>
                        <a:rPr lang="pl-PL" sz="1400" b="1" dirty="0"/>
                        <a:t>Sugerowana wysokość montażu:</a:t>
                      </a: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7224627"/>
                  </a:ext>
                </a:extLst>
              </a:tr>
              <a:tr h="297140">
                <a:tc>
                  <a:txBody>
                    <a:bodyPr/>
                    <a:lstStyle/>
                    <a:p>
                      <a:r>
                        <a:rPr lang="pl-PL" sz="1400" dirty="0"/>
                        <a:t>3,0m – 8,0m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123972"/>
                  </a:ext>
                </a:extLst>
              </a:tr>
            </a:tbl>
          </a:graphicData>
        </a:graphic>
      </p:graphicFrame>
      <p:pic>
        <p:nvPicPr>
          <p:cNvPr id="13" name="Obraz 12">
            <a:extLst>
              <a:ext uri="{FF2B5EF4-FFF2-40B4-BE49-F238E27FC236}">
                <a16:creationId xmlns:a16="http://schemas.microsoft.com/office/drawing/2014/main" id="{C03C9FF5-9F48-A61D-E136-0F1CBD918B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636" y="75504"/>
            <a:ext cx="1381125" cy="504825"/>
          </a:xfrm>
          <a:prstGeom prst="rect">
            <a:avLst/>
          </a:prstGeom>
        </p:spPr>
      </p:pic>
      <p:sp>
        <p:nvSpPr>
          <p:cNvPr id="14" name="Symbol zastępczy numeru slajdu 21">
            <a:extLst>
              <a:ext uri="{FF2B5EF4-FFF2-40B4-BE49-F238E27FC236}">
                <a16:creationId xmlns:a16="http://schemas.microsoft.com/office/drawing/2014/main" id="{D7A77914-23A3-D14C-EE9D-2C45C2ECF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39580" y="6248516"/>
            <a:ext cx="2743200" cy="365125"/>
          </a:xfrm>
        </p:spPr>
        <p:txBody>
          <a:bodyPr/>
          <a:lstStyle/>
          <a:p>
            <a:fld id="{D8EFDE86-2D87-41DB-BEC6-A1F8F0DB06B7}" type="slidenum">
              <a:rPr lang="pl-PL" sz="2400" b="1" smtClean="0">
                <a:latin typeface="Arial Black" panose="020B0A04020102020204" pitchFamily="34" charset="0"/>
              </a:rPr>
              <a:t>3</a:t>
            </a:fld>
            <a:endParaRPr lang="pl-PL" sz="2400" b="1" dirty="0">
              <a:latin typeface="Arial Black" panose="020B0A04020102020204" pitchFamily="34" charset="0"/>
            </a:endParaRPr>
          </a:p>
        </p:txBody>
      </p:sp>
      <p:sp>
        <p:nvSpPr>
          <p:cNvPr id="2" name="pole tekstowe 1">
            <a:extLst>
              <a:ext uri="{FF2B5EF4-FFF2-40B4-BE49-F238E27FC236}">
                <a16:creationId xmlns:a16="http://schemas.microsoft.com/office/drawing/2014/main" id="{603D4769-86A8-8D3D-A3E8-0E61C5D174D0}"/>
              </a:ext>
            </a:extLst>
          </p:cNvPr>
          <p:cNvSpPr txBox="1"/>
          <p:nvPr/>
        </p:nvSpPr>
        <p:spPr>
          <a:xfrm>
            <a:off x="426061" y="1440862"/>
            <a:ext cx="247898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100" b="1" dirty="0">
                <a:solidFill>
                  <a:srgbClr val="0070C0"/>
                </a:solidFill>
                <a:latin typeface="Arial Narrow" panose="020B0606020202030204" pitchFamily="34" charset="0"/>
              </a:rPr>
              <a:t>„standard </a:t>
            </a:r>
            <a:r>
              <a:rPr lang="pl-PL" sz="1100" b="1" dirty="0" err="1">
                <a:solidFill>
                  <a:srgbClr val="0070C0"/>
                </a:solidFill>
                <a:latin typeface="Arial Narrow" panose="020B0606020202030204" pitchFamily="34" charset="0"/>
              </a:rPr>
              <a:t>wide</a:t>
            </a:r>
            <a:r>
              <a:rPr lang="pl-PL" sz="1100" b="1" dirty="0">
                <a:solidFill>
                  <a:srgbClr val="0070C0"/>
                </a:solidFill>
                <a:latin typeface="Arial Narrow" panose="020B0606020202030204" pitchFamily="34" charset="0"/>
              </a:rPr>
              <a:t>” – standardowy szeroki</a:t>
            </a:r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86724D00-61D4-646B-A697-0904DE21BFFD}"/>
              </a:ext>
            </a:extLst>
          </p:cNvPr>
          <p:cNvSpPr txBox="1"/>
          <p:nvPr/>
        </p:nvSpPr>
        <p:spPr>
          <a:xfrm>
            <a:off x="6095999" y="6345520"/>
            <a:ext cx="458426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solidFill>
                  <a:srgbClr val="FF0000"/>
                </a:solidFill>
                <a:latin typeface="Arial Narrow" panose="020B0606020202030204" pitchFamily="34" charset="0"/>
              </a:rPr>
              <a:t>X</a:t>
            </a:r>
            <a:r>
              <a:rPr lang="pl-PL" sz="1050" b="1" dirty="0">
                <a:latin typeface="Arial Narrow" panose="020B0606020202030204" pitchFamily="34" charset="0"/>
              </a:rPr>
              <a:t> – parametr niemożliwy do spełniania, </a:t>
            </a:r>
            <a:r>
              <a:rPr lang="pl-PL" sz="1050" b="1" dirty="0">
                <a:solidFill>
                  <a:srgbClr val="00B050"/>
                </a:solidFill>
                <a:latin typeface="Arial Narrow" panose="020B0606020202030204" pitchFamily="34" charset="0"/>
              </a:rPr>
              <a:t>O</a:t>
            </a:r>
            <a:r>
              <a:rPr lang="pl-PL" sz="1050" b="1" dirty="0">
                <a:latin typeface="Arial Narrow" panose="020B0606020202030204" pitchFamily="34" charset="0"/>
              </a:rPr>
              <a:t> – parametr osiągalny w całym typoszeregu</a:t>
            </a:r>
          </a:p>
        </p:txBody>
      </p:sp>
      <p:sp>
        <p:nvSpPr>
          <p:cNvPr id="27" name="pole tekstowe 26">
            <a:extLst>
              <a:ext uri="{FF2B5EF4-FFF2-40B4-BE49-F238E27FC236}">
                <a16:creationId xmlns:a16="http://schemas.microsoft.com/office/drawing/2014/main" id="{59C7A162-84D7-3850-2DEB-A4607F40BF28}"/>
              </a:ext>
            </a:extLst>
          </p:cNvPr>
          <p:cNvSpPr txBox="1"/>
          <p:nvPr/>
        </p:nvSpPr>
        <p:spPr>
          <a:xfrm>
            <a:off x="6095999" y="6177162"/>
            <a:ext cx="4924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latin typeface="Arial Narrow" panose="020B0606020202030204" pitchFamily="34" charset="0"/>
              </a:rPr>
              <a:t>Graniczny tabelaryczny współczynnik olśnienia dla wymiarów pomieszczenia 4H8H</a:t>
            </a:r>
          </a:p>
        </p:txBody>
      </p:sp>
      <p:pic>
        <p:nvPicPr>
          <p:cNvPr id="25" name="Obraz 24">
            <a:extLst>
              <a:ext uri="{FF2B5EF4-FFF2-40B4-BE49-F238E27FC236}">
                <a16:creationId xmlns:a16="http://schemas.microsoft.com/office/drawing/2014/main" id="{C81EADD9-9FF2-9062-7647-096AEF644CFD}"/>
              </a:ext>
            </a:extLst>
          </p:cNvPr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648000" y="1656000"/>
            <a:ext cx="1980000" cy="198000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8" name="pole tekstowe 27">
            <a:extLst>
              <a:ext uri="{FF2B5EF4-FFF2-40B4-BE49-F238E27FC236}">
                <a16:creationId xmlns:a16="http://schemas.microsoft.com/office/drawing/2014/main" id="{BA06D1BD-8539-BC02-97D6-1585BF88B3B7}"/>
              </a:ext>
            </a:extLst>
          </p:cNvPr>
          <p:cNvSpPr txBox="1"/>
          <p:nvPr/>
        </p:nvSpPr>
        <p:spPr>
          <a:xfrm>
            <a:off x="6095999" y="6513878"/>
            <a:ext cx="49244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1050" b="1" dirty="0">
                <a:solidFill>
                  <a:srgbClr val="FF0000"/>
                </a:solidFill>
                <a:latin typeface="Arial Narrow" panose="020B0606020202030204" pitchFamily="34" charset="0"/>
              </a:rPr>
              <a:t>UWAGA! Obie wersję mają identyczną powierzchnię świecenia!</a:t>
            </a:r>
          </a:p>
        </p:txBody>
      </p:sp>
      <p:pic>
        <p:nvPicPr>
          <p:cNvPr id="30" name="Obraz 29">
            <a:extLst>
              <a:ext uri="{FF2B5EF4-FFF2-40B4-BE49-F238E27FC236}">
                <a16:creationId xmlns:a16="http://schemas.microsoft.com/office/drawing/2014/main" id="{F290FBB6-591A-EF06-F397-90B94D810E95}"/>
              </a:ext>
            </a:extLst>
          </p:cNvPr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0116000" y="1260000"/>
            <a:ext cx="1440000" cy="3600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022767046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Pakiet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DD9A3A6F092D694B8BAE03EA3EDAC82E" ma:contentTypeVersion="20" ma:contentTypeDescription="Utwórz nowy dokument." ma:contentTypeScope="" ma:versionID="dcaf190615fbd6c47f069d3d2eb4207f">
  <xsd:schema xmlns:xsd="http://www.w3.org/2001/XMLSchema" xmlns:xs="http://www.w3.org/2001/XMLSchema" xmlns:p="http://schemas.microsoft.com/office/2006/metadata/properties" xmlns:ns2="6678defa-cb7e-4be2-83a9-d4c0dee1b280" xmlns:ns3="1f124817-d03e-43ef-a915-67444380dbf8" targetNamespace="http://schemas.microsoft.com/office/2006/metadata/properties" ma:root="true" ma:fieldsID="78f86d23b5d86d633d9d231e1bf77dbb" ns2:_="" ns3:_="">
    <xsd:import namespace="6678defa-cb7e-4be2-83a9-d4c0dee1b280"/>
    <xsd:import namespace="1f124817-d03e-43ef-a915-67444380dbf8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678defa-cb7e-4be2-83a9-d4c0dee1b280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Udostępniani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Udostępnione dla — szczegóły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77d853d7-ca68-4078-9738-3acbeec3142c}" ma:internalName="TaxCatchAll" ma:showField="CatchAllData" ma:web="6678defa-cb7e-4be2-83a9-d4c0dee1b28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124817-d03e-43ef-a915-67444380db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Tagi obrazów" ma:readOnly="false" ma:fieldId="{5cf76f15-5ced-4ddc-b409-7134ff3c332f}" ma:taxonomyMulti="true" ma:sspId="f084b519-f6db-445c-a6aa-aed65df1695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FECCB25-2AC0-46AA-9718-9A812B153BAA}"/>
</file>

<file path=customXml/itemProps2.xml><?xml version="1.0" encoding="utf-8"?>
<ds:datastoreItem xmlns:ds="http://schemas.openxmlformats.org/officeDocument/2006/customXml" ds:itemID="{2900B534-A3EC-4CD4-9354-3A6A4169E157}"/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380</Words>
  <Application>Microsoft Office PowerPoint</Application>
  <PresentationFormat>Panoramiczny</PresentationFormat>
  <Paragraphs>125</Paragraphs>
  <Slides>3</Slides>
  <Notes>3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Arial</vt:lpstr>
      <vt:lpstr>Arial Black</vt:lpstr>
      <vt:lpstr>Arial Narrow</vt:lpstr>
      <vt:lpstr>Calibri</vt:lpstr>
      <vt:lpstr>Motyw pakietu Office</vt:lpstr>
      <vt:lpstr>Prezentacja programu PowerPoint</vt:lpstr>
      <vt:lpstr>Prezentacja programu PowerPoint</vt:lpstr>
      <vt:lpstr>2520: Tytan z soczewkami Linea 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Marcin Lubinski</dc:creator>
  <cp:lastModifiedBy>Marcin Lubinski</cp:lastModifiedBy>
  <cp:revision>2</cp:revision>
  <dcterms:created xsi:type="dcterms:W3CDTF">2024-06-17T11:07:12Z</dcterms:created>
  <dcterms:modified xsi:type="dcterms:W3CDTF">2024-06-17T13:11:32Z</dcterms:modified>
</cp:coreProperties>
</file>